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50"/>
  </p:notesMasterIdLst>
  <p:handoutMasterIdLst>
    <p:handoutMasterId r:id="rId51"/>
  </p:handoutMasterIdLst>
  <p:sldIdLst>
    <p:sldId id="257" r:id="rId5"/>
    <p:sldId id="259" r:id="rId6"/>
    <p:sldId id="258" r:id="rId7"/>
    <p:sldId id="301" r:id="rId8"/>
    <p:sldId id="260" r:id="rId9"/>
    <p:sldId id="295" r:id="rId10"/>
    <p:sldId id="296" r:id="rId11"/>
    <p:sldId id="297" r:id="rId12"/>
    <p:sldId id="298" r:id="rId13"/>
    <p:sldId id="299" r:id="rId14"/>
    <p:sldId id="30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23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81" y="7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104916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10-Dec-24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104916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104916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1049157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1049158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9159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60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1049161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3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15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4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4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5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5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17</a:t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6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7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7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8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20</a:t>
            </a:fld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8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21</a:t>
            </a:fld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22</a:t>
            </a:fld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0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23</a:t>
            </a:fld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24</a:t>
            </a:fld>
            <a:endParaRPr lang="en-I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2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3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25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CD78-5FAE-4AD8-53D4-7D6901C8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198D569F-EBED-49CA-AAB2-1692B2868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D4CCA469-25EF-5E40-4A74-EE4A95807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8585FF3C-FCD9-4D91-D8E3-43C4399F0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484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3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4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26</a:t>
            </a:fld>
            <a:endParaRPr lang="en-I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5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5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28</a:t>
            </a:fld>
            <a:endParaRPr lang="en-I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6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6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29</a:t>
            </a:fld>
            <a:endParaRPr lang="en-I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7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30</a:t>
            </a:fld>
            <a:endParaRPr lang="en-I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8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31</a:t>
            </a:fld>
            <a:endParaRPr lang="en-I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32</a:t>
            </a:fld>
            <a:endParaRPr lang="en-I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0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0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33</a:t>
            </a:fld>
            <a:endParaRPr lang="en-I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1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35</a:t>
            </a:fld>
            <a:endParaRPr lang="en-I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2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2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36</a:t>
            </a:fld>
            <a:endParaRPr lang="en-I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3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37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63BD3-9679-03BC-1689-ACE008EDC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187D8376-D330-F4CF-B209-28D07E2D8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8FEBAD93-1646-BB8F-6557-3F31888FA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B304F53B-99D9-FD3F-76D7-3C467147A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709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4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4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38</a:t>
            </a:fld>
            <a:endParaRPr lang="en-I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5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5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39</a:t>
            </a:fld>
            <a:endParaRPr lang="en-I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6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6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40</a:t>
            </a:fld>
            <a:endParaRPr lang="en-I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7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7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41</a:t>
            </a:fld>
            <a:endParaRPr lang="en-I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8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8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42</a:t>
            </a:fld>
            <a:endParaRPr lang="en-I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43</a:t>
            </a:fld>
            <a:endParaRPr lang="en-I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9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90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44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209F-7620-46E3-4DE4-0C44BE106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DAFD6E70-3920-765D-2F63-5940FDCDC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ABBE8DBE-5F02-3A24-0915-4B3716C82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086E71F2-2247-EDD7-5C9A-57AFFF36E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29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F8502-3FC0-E21F-F681-F3A0D34F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00C211D0-59FC-0B15-AA88-5C1A086AD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464A08E7-00C9-D9F1-A4C6-DCC34853E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E5F738F8-D0F6-EB2A-F537-B16BC52AC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751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9669C-9F1E-3B91-C80C-31D5D86A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30B60695-35B9-CA34-570F-01E3550A4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073EE6DC-2121-C2B3-1DEF-35A402B5D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EDA878CE-2569-A5AB-CBD9-B9DAAA0A35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23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C41E0-BDBE-106B-42DE-F8F7FB644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A403DE1B-0BD6-6EE3-09DE-C4A1B5398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87890983-E790-9027-E779-E6DD19BE7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7767BEA8-D334-03D1-9799-4D4FFD8D83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86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1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1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2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2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1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4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9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2097231" name="Picture 8" descr="Logo  Description automatically generated"/>
          <p:cNvPicPr>
            <a:picLocks noChangeAspect="1"/>
          </p:cNvPicPr>
          <p:nvPr userDrawn="1"/>
        </p:nvPicPr>
        <p:blipFill rotWithShape="1">
          <a:blip r:embed="rId3" cstate="print"/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2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9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50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5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7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7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7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6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6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1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2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6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0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3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3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3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4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4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4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4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4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2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5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0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6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0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91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7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76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7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7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7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5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96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7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9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9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0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0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0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0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0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0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16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0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0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8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49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0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4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65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66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6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8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0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8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07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7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2097232" name="Picture 8" descr="Logo  Description automatically generated"/>
          <p:cNvPicPr>
            <a:picLocks noChangeAspect="1"/>
          </p:cNvPicPr>
          <p:nvPr userDrawn="1"/>
        </p:nvPicPr>
        <p:blipFill rotWithShape="1">
          <a:blip r:embed="rId3" cstate="print"/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2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91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6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17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2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2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2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2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3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3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3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3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59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59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11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1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5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915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5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4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5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4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7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28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3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3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3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8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3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3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7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38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39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4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4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4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05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06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0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0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10489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14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9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10489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44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4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904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104904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10-Dec-24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.gif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58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0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588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589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20971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4859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F35CD-6A11-17F1-A64D-671B0394F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3E0DEACA-6383-ECBE-F45E-A0C89D85998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1E9992E9-71F4-258F-8AA2-0B350DED3141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412121A2-E7A9-8E5F-A53B-5CB9B6C9DD09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F5061DED-C6FC-E5FF-5DA1-A193C60E283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286F7CD5-DE9B-AF79-8F0D-A225E55058B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AE15757C-21C2-5230-7A8E-1888CB6B0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4B321BDD-34ED-E49C-00A9-D26434B936D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B7A10F2D-422C-F1FA-00C1-80A1B870F6F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C43385E3-0E82-5F1D-3E87-A0A0EEF3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Sugar Industry </a:t>
            </a:r>
            <a:endParaRPr lang="en-US" sz="413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87152EB3-BC46-BA49-42D1-E05B680C0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Sugar Waste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types: Water, effluents, sludge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Environmental impact: Pollution, soil degradation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Monitoring: Freshwater usage tracking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Effluents: </a:t>
            </a:r>
            <a:r>
              <a:rPr lang="en-GB" sz="1800" b="1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Analyzing</a:t>
            </a: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waste generation patterns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4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9218-C5BD-A8AB-473D-5099D1B00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4A718CA6-4788-9035-1ADA-A977B4B3982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BCDA744D-E52D-112B-5ACA-41862B991B96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CA9884D2-FD4C-D787-05E7-C766F78FEC9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4CC71F69-033F-3DD0-5120-A0C9EA1A0AB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AE536633-15B2-D8BB-1F86-AFD1AAE82A5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C5F87447-D0BE-E3BF-BE5A-620959D9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1ED76068-4436-6C03-AECB-8C6C400F175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7FCAD37F-142F-7BC2-3417-26758FA26F3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9C82D30D-1128-7272-AFFB-A03B2875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Sugar Industry </a:t>
            </a:r>
            <a:endParaRPr lang="en-US" sz="413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5F797B9E-C500-43F8-DA88-BE0BDA67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 recycling: Effective reuse methods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minimization: Strategic reduction techniques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Energy recovery: Utilize process by-products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44731BBA-1F72-37F8-C9D6-8ACF5ABA569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456000" y="3789000"/>
            <a:ext cx="4898444" cy="2965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581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Rahul Slides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F0D58063-09B3-6B59-78A0-077BF26DB47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1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9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1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1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1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1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Overview of Pulp &amp; Paper Industry Waste</a:t>
            </a: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1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Washing, pulping, bleaching.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Handling, screening,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 Emissions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Sulfur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SO₂, NOx.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Pollution.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Soil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Contamination.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Degradation.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2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73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2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2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2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Analysis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Primary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Clarifiers.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Biological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Aeration,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Segregation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Targeted.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 Management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Reuse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Sludge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Dewatering.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3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77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3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3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3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Bleaching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Recirculation.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Housekeeping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Efficient.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Chemical Recovery Techniques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Black Liquor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Recovery.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4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81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4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4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4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4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4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of Alternative Raw Materials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Bagasse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Renewable.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Enzymes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Biodegradable.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Fibers.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5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85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5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5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5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Audits in the Electroplating Industry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5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Electroplating Industry Waste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Cyanide, chromium, cadmium, solvents, sludges.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Impact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Groundwater, air, and soil contamination.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 Usage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Evaluate inefficiencies.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pollutants.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Process Modification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Optimize systems.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Recovery &amp; 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 chemicals.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Non-toxic Alternatives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Safer substitutes.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Rakshita</a:t>
            </a:r>
            <a:r>
              <a:rPr lang="en-US" dirty="0"/>
              <a:t> Slides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E77299FB-C198-3295-8A6A-F50901F956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6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9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6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6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6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6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6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Tanning Industry Waste</a:t>
            </a:r>
            <a:endParaRPr lang="en-US" sz="6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67" name="Content Placeholder 2"/>
          <p:cNvSpPr>
            <a:spLocks noGrp="1"/>
          </p:cNvSpPr>
          <p:nvPr>
            <p:ph idx="1"/>
          </p:nvPr>
        </p:nvSpPr>
        <p:spPr>
          <a:xfrm>
            <a:off x="2833864" y="1666240"/>
            <a:ext cx="8519935" cy="500275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Liquid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containing high levels of organic and inorganic contaminants.</a:t>
            </a:r>
            <a:endParaRPr lang="en-US" sz="19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Fleshings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trimmings, and shavings.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Gaseous</a:t>
            </a: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Emissions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400" dirty="0"/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Volatile organic compounds (VOCs) and odoriferous gases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Pollution: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Discharge of untreated or poorly treated effluent.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Contamination: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Improper disposal of solid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Emission of VOCs and malodorous gases.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Loss: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Impact on aquatic and terrestrial ecosystems.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91B93823-396C-AFD9-99A4-9A25BA788C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7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9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7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7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75" name="TextBox 3"/>
          <p:cNvSpPr txBox="1"/>
          <p:nvPr/>
        </p:nvSpPr>
        <p:spPr>
          <a:xfrm>
            <a:off x="310731" y="363359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4095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77" name="Content Placeholder 2"/>
          <p:cNvSpPr>
            <a:spLocks noGrp="1"/>
          </p:cNvSpPr>
          <p:nvPr>
            <p:ph idx="1"/>
          </p:nvPr>
        </p:nvSpPr>
        <p:spPr>
          <a:xfrm>
            <a:off x="2833864" y="1474470"/>
            <a:ext cx="8519935" cy="4702493"/>
          </a:xfrm>
        </p:spPr>
        <p:txBody>
          <a:bodyPr>
            <a:normAutofit fontScale="94444"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Water and Chemical Usage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Usage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water input and effluent output.</a:t>
            </a: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water recycling and reuse.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Usage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 detailed inventory of chemicals.</a:t>
            </a: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Substitute hazardous chemicals with eco-friendly alternatives.</a:t>
            </a: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 Management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Segregation: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 biodegradable, recyclable, and hazardous waste.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Recycling: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fleshings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shavings into value-added products.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Composting: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Organic waste for soil amendment.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Disposal: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Environmentally compliant disposal methods for non-recyclable waste.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8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9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8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8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8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8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03875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87" name="Content Placeholder 2"/>
          <p:cNvSpPr>
            <a:spLocks noGrp="1"/>
          </p:cNvSpPr>
          <p:nvPr>
            <p:ph idx="1"/>
          </p:nvPr>
        </p:nvSpPr>
        <p:spPr>
          <a:xfrm>
            <a:off x="2833864" y="1634125"/>
            <a:ext cx="8519935" cy="4858750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Production Techniques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wet-white tanning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reduce chromium pollution.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enzymes for dehairing instead of chemicals.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wastewater treatment technologies like membrane bioreactors.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renewable energy sources.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Minimization Measures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 process control to minimize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Material Selection: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high-quality hides to reduce rework and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 Manufacturing: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 unnecessary steps that generate waste.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 dirty="0"/>
          </a:p>
        </p:txBody>
      </p:sp>
      <p:sp>
        <p:nvSpPr>
          <p:cNvPr id="104869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02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9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9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95" name="TextBox 3"/>
          <p:cNvSpPr txBox="1"/>
          <p:nvPr/>
        </p:nvSpPr>
        <p:spPr>
          <a:xfrm>
            <a:off x="348970" y="363359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9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97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Recovery: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Treat and reuse wastewater.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Recover chromium and other chemicals for reuse.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Utilize biogas from anaerobic digestion of organic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waste into useful by-products (e.g., gelatin from trimmings).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Rectangle"/>
          <p:cNvSpPr/>
          <p:nvPr/>
        </p:nvSpPr>
        <p:spPr>
          <a:xfrm flipH="1">
            <a:off x="-61376" y="0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0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06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0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0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0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0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Dairy Industry Waste</a:t>
            </a:r>
            <a:endParaRPr lang="en-US" sz="6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07" name="Content Placeholder 2"/>
          <p:cNvSpPr>
            <a:spLocks noGrp="1"/>
          </p:cNvSpPr>
          <p:nvPr>
            <p:ph idx="1"/>
          </p:nvPr>
        </p:nvSpPr>
        <p:spPr>
          <a:xfrm>
            <a:off x="2833864" y="1666240"/>
            <a:ext cx="8519935" cy="5002759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Rich in fats, proteins, lactose, and cleaning agents.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Waste: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Includes sludge, packaging, and whey by-products.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Emissions: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Odor and volatile organic compounds.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BOD and COD affect water bodies.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Nutrient runoff leads to eutrophication.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Improper disposal contaminates soil and water.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Greenhouse gas emissions from energy use.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1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1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1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1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1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1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4095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17" name="Content Placeholder 2"/>
          <p:cNvSpPr>
            <a:spLocks noGrp="1"/>
          </p:cNvSpPr>
          <p:nvPr>
            <p:ph idx="1"/>
          </p:nvPr>
        </p:nvSpPr>
        <p:spPr>
          <a:xfrm>
            <a:off x="2833864" y="1474470"/>
            <a:ext cx="8519935" cy="470249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Management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Pre-treatment: Screening and removal of solids.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treatment: Fats, oils, and grease (FOG) separation.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treatment for organic content.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methods: Membrane filtration, wetlands.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Waste Analysis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into recyclable, biodegradable, and hazardous.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composting and animal feed options.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and recycle packaging waste.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2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1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2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2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2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8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2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03875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27" name="Content Placeholder 2"/>
          <p:cNvSpPr>
            <a:spLocks noGrp="1"/>
          </p:cNvSpPr>
          <p:nvPr>
            <p:ph idx="1"/>
          </p:nvPr>
        </p:nvSpPr>
        <p:spPr>
          <a:xfrm>
            <a:off x="2833864" y="1634125"/>
            <a:ext cx="8519935" cy="4858750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Innovations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Anaerobic digestion for biogas production.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oxidation for persistent pollutants.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natural filtration systems like wetlands.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By-product Utilization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whey into protein concentrates.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sludge in biogas plants or as fertilizer.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 milk solids for additional processing.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Rectangle"/>
          <p:cNvSpPr/>
          <p:nvPr/>
        </p:nvSpPr>
        <p:spPr>
          <a:xfrm flipH="1">
            <a:off x="0" y="0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 dirty="0"/>
          </a:p>
        </p:txBody>
      </p:sp>
      <p:sp>
        <p:nvSpPr>
          <p:cNvPr id="104873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1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3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3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3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8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3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37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Recovery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Biogas generation from organic waste.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recovery systems for energy savings.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combined heat and power (CHP) systems.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Kavya Slides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C2C04FB8-5DCA-2BAB-D5FC-65E60E83F2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43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23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4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4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46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8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47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cement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48" name="Content Placeholder 1"/>
          <p:cNvSpPr>
            <a:spLocks noGrp="1" noChangeArrowheads="1"/>
          </p:cNvSpPr>
          <p:nvPr>
            <p:ph idx="1"/>
          </p:nvPr>
        </p:nvSpPr>
        <p:spPr bwMode="auto">
          <a:xfrm>
            <a:off x="2846835" y="1587340"/>
            <a:ext cx="8506964" cy="23583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cement industry focus on evaluating the types, amounts, and Environmental impact of waste generated during production.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identify areas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reduction, reuse, and recycling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improve sustainability.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749" name="Rectangle 2"/>
          <p:cNvSpPr>
            <a:spLocks noChangeArrowheads="1"/>
          </p:cNvSpPr>
          <p:nvPr/>
        </p:nvSpPr>
        <p:spPr bwMode="auto">
          <a:xfrm>
            <a:off x="2930282" y="3465490"/>
            <a:ext cx="8506964" cy="19583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cement kiln dust (CKD), broken machinery, and scrap materials.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Liquid waste: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wastewater from cleaning and cooling systems.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Gaseous emissions: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co₂,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particulate matter.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5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27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5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5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5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8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58" name="Title 1"/>
          <p:cNvSpPr>
            <a:spLocks noGrp="1"/>
          </p:cNvSpPr>
          <p:nvPr>
            <p:ph type="title"/>
          </p:nvPr>
        </p:nvSpPr>
        <p:spPr>
          <a:xfrm>
            <a:off x="2640339" y="49101"/>
            <a:ext cx="8663385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59" name="Content Placeholder 2"/>
          <p:cNvSpPr>
            <a:spLocks noGrp="1"/>
          </p:cNvSpPr>
          <p:nvPr>
            <p:ph idx="1"/>
          </p:nvPr>
        </p:nvSpPr>
        <p:spPr>
          <a:xfrm>
            <a:off x="2591513" y="1253329"/>
            <a:ext cx="8519935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b="1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waste streams: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types of waste generated.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waste quantities: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quantify waste volumes through sampling and monitoring.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waste: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determine sources, disposal methods, and opportunities for waste reduction.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findings: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 solutions for improving waste management and sustainability.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 monitoring: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monitoring: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technologies like continuous emission monitoring systems (CEMS).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pollutants: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 gases like co₂, </a:t>
            </a:r>
            <a:r>
              <a:rPr lang="en-I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nox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sox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particulate matter.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 emissions meet regulatory standards to reduce environmental impact.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testing: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conduct periodic inspections and tests for accurate data.</a:t>
            </a:r>
            <a:endParaRPr lang="en-IN" sz="7200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6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31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6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6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6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8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6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69" name="Content Placeholder 2"/>
          <p:cNvSpPr>
            <a:spLocks noGrp="1"/>
          </p:cNvSpPr>
          <p:nvPr>
            <p:ph idx="1"/>
          </p:nvPr>
        </p:nvSpPr>
        <p:spPr>
          <a:xfrm>
            <a:off x="2833864" y="1253329"/>
            <a:ext cx="8519935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minimization: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 waste at the source to prevent pollution.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production: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energy-efficient technologies and cleaner processes.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materials: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replace harmful materials with safer, more sustainable options.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continuously improve production processes to reduce emissions and waste.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7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35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7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7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7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7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Chemical Industry Waste: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79" name="Content Placeholder 2"/>
          <p:cNvSpPr>
            <a:spLocks noGrp="1"/>
          </p:cNvSpPr>
          <p:nvPr>
            <p:ph idx="1"/>
          </p:nvPr>
        </p:nvSpPr>
        <p:spPr>
          <a:xfrm>
            <a:off x="2815709" y="1268999"/>
            <a:ext cx="8519935" cy="5223875"/>
          </a:xfrm>
        </p:spPr>
        <p:txBody>
          <a:bodyPr>
            <a:normAutofit fontScale="64286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chemical industry generates a wide range of waste products, including hazardous and non-hazardous waste.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audits are crucial to monitor the quantity, type, and impact of chemical waste generated.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include reducing waste, preventing pollution, and improving sustainability.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generated:</a:t>
            </a:r>
          </a:p>
          <a:p>
            <a:pPr marL="0" indent="0">
              <a:lnSpc>
                <a:spcPct val="120000"/>
              </a:lnSpc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Hazardous waste: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includes toxic by-products, solvents, acids, and heavy metals.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Non-hazardous waste: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organic residues, spent catalysts, and packaging waste.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Gaseous emissions: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(volatile organic compounds), methane, and carbon monoxide.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8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39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8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8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8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8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89" name="Content Placeholder 2"/>
          <p:cNvSpPr>
            <a:spLocks noGrp="1"/>
          </p:cNvSpPr>
          <p:nvPr>
            <p:ph idx="1"/>
          </p:nvPr>
        </p:nvSpPr>
        <p:spPr>
          <a:xfrm>
            <a:off x="2629665" y="1027906"/>
            <a:ext cx="8519935" cy="4351338"/>
          </a:xfrm>
        </p:spPr>
        <p:txBody>
          <a:bodyPr>
            <a:normAutofit fontScale="96429"/>
          </a:bodyPr>
          <a:lstStyle/>
          <a:p>
            <a:pPr marL="0" indent="0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waste streams: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catalog the types and sources of waste generated in the chemical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quantities: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quantify the amount of waste produced at various stages of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disposal methods: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evaluate current disposal methods and identify opportunities for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report: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 solutions for waste reduction, reuse, and recycling.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9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43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9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9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9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9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99" name="Content Placeholder 2"/>
          <p:cNvSpPr>
            <a:spLocks noGrp="1"/>
          </p:cNvSpPr>
          <p:nvPr>
            <p:ph idx="1"/>
          </p:nvPr>
        </p:nvSpPr>
        <p:spPr>
          <a:xfrm>
            <a:off x="2652499" y="1197437"/>
            <a:ext cx="8519935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waste at source: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changes in production processes to reduce waste generation.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production techniques: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adopt technologies that minimize waste and reduce harmful emissions.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materials: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safer and more sustainable materials to replace toxic chemicals.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Closed-loop systems: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recycle materials within the system to reduce environmental impact.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Anish Slides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565D7C8-83FA-624A-B38C-C0BFF7EC31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0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4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0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0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0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0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 and Importance of Transboundary Movement of Hazardous Wastes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1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Transportation of hazardous waste across international borders for disposal, recycling, or treatment.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Protection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Prevents pollution and protects ecosystems.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Health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Reduces health risks from toxic exposure.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 Responsibility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Shared duty for sustainable waste management.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Economic Considerations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Avoids costly clean-up and legal liabilities.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97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548" y="4771405"/>
            <a:ext cx="2095500" cy="2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1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52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1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1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1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9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1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Regulations Governing Transboundary Movement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2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Key treaty to reduce hazardous waste movement, requiring prior informed consent.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waste movement within/outside the EU, ensuring environmentally sound management.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Countries have specific laws complementing international treaties.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00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805" y="4509000"/>
            <a:ext cx="3523497" cy="234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201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463" y="4226017"/>
            <a:ext cx="2469462" cy="257235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2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56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2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2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0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2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03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2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Procedures for Compliance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3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 and Consent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Exporters must notify authorities and obtain consent from importing countries.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Essential records include waste manifests and contracts.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Tracking and Reporting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Movement must be tracked and reported to ensure compliance.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with Destination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Ensure waste meets importing country standards.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04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554" y="4529468"/>
            <a:ext cx="4022245" cy="2263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3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6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3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3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0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3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0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3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 Studies and Examples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4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 Case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Illegal export of hazardous waste from the U.S. to Africa highlighted enforcement needs.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 Example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Legal actions against a member state for improper waste export.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E-Waste Trade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Significant issue with improper management leading to environmental and health impacts.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07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324" y="4656437"/>
            <a:ext cx="3175724" cy="2115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4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6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4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4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0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4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09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4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 of Disposal Methods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5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Landfill Disposal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Containment in engineered landfills; requires monitoring and strict regulations.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Incineration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High-temperature burning to reduce volume and toxicity; requires emission control.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Recycling and Recovery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Processing to reclaim resources; must comply with safety regulations.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10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16001" y="3978001"/>
            <a:ext cx="288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Cartoon gif. Tom from Tom and Jerry wearing a pink ruffly apron and matching bonnet, multitasks, arms and legs moving frantically while dusting and vacuuming and sweeping dirt into a dustpan all at the same time, his face at peace and unworried.">
            <a:extLst>
              <a:ext uri="{FF2B5EF4-FFF2-40B4-BE49-F238E27FC236}">
                <a16:creationId xmlns:a16="http://schemas.microsoft.com/office/drawing/2014/main" id="{8B3EC6F1-511B-1B72-4E60-733E05DE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2" y="4095567"/>
            <a:ext cx="4707863" cy="26448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1A58-3CBB-DC8B-EF37-1AE84C9BF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>
            <a:extLst>
              <a:ext uri="{FF2B5EF4-FFF2-40B4-BE49-F238E27FC236}">
                <a16:creationId xmlns:a16="http://schemas.microsoft.com/office/drawing/2014/main" id="{BCA5D5E9-75E5-FAAC-4D28-40BF6C03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Srushti</a:t>
            </a:r>
            <a:r>
              <a:rPr lang="en-US" dirty="0"/>
              <a:t> Slides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170D449C-C1BA-A331-6FDD-2C6F5205C0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0876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5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6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5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5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1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5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1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5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Best Practices for Hazardous Waste Disposal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6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Characterization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waste composition and hazards.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Segregation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Separate hazardous from non-hazardous waste.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Maintain thorough records for compliance.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Educate personnel on safe handling and disposal.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Emergency Preparedness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Implement response plans for spills or accidents.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13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799" y="4508998"/>
            <a:ext cx="2349000" cy="234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214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4688" y="4251226"/>
            <a:ext cx="2349000" cy="238477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6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72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6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6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1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6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1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6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Regulatory Compliance and Standards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7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Compliance is essential for safe hazardous waste disposal.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RCRA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hazardous waste management in the U.S.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Regulates transboundary waste movement.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Framework Directive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Sets waste management principles in the EU.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Requirements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Labeling, storage, disposal, and reporting standards.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17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5900" y="4869000"/>
            <a:ext cx="1989000" cy="198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7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76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7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7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1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7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19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7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8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Summary of Key Points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Effective disposal is crucial for health and environmental protection.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Waste Audits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improvements and promote sustainability.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 to Action for Industries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Develop comprehensive waste management plans and adopt pollution prevention measures.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20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0764" y="3984965"/>
            <a:ext cx="2873035" cy="2873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8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8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8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2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8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2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8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97223" name="Content Placeholder 2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6000" y="1666240"/>
            <a:ext cx="4351338" cy="4351338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Picture 1"/>
          <p:cNvPicPr>
            <a:picLocks noChangeAspect="1"/>
          </p:cNvPicPr>
          <p:nvPr/>
        </p:nvPicPr>
        <p:blipFill rotWithShape="1">
          <a:blip r:embed="rId3" cstate="print"/>
          <a:srcRect l="17359" r="12453"/>
          <a:stretch>
            <a:fillRect/>
          </a:stretch>
        </p:blipFill>
        <p:spPr>
          <a:xfrm>
            <a:off x="2424931" y="4959072"/>
            <a:ext cx="9071069" cy="1898928"/>
          </a:xfrm>
          <a:prstGeom prst="rect">
            <a:avLst/>
          </a:prstGeom>
        </p:spPr>
      </p:pic>
      <p:sp>
        <p:nvSpPr>
          <p:cNvPr id="104889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9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4" name="Group 17"/>
          <p:cNvGrpSpPr/>
          <p:nvPr/>
        </p:nvGrpSpPr>
        <p:grpSpPr>
          <a:xfrm>
            <a:off x="4265296" y="1385570"/>
            <a:ext cx="6069965" cy="1770380"/>
            <a:chOff x="4121" y="2182"/>
            <a:chExt cx="9559" cy="2788"/>
          </a:xfrm>
        </p:grpSpPr>
        <p:grpSp>
          <p:nvGrpSpPr>
            <p:cNvPr id="185" name="Group 16"/>
            <p:cNvGrpSpPr/>
            <p:nvPr/>
          </p:nvGrpSpPr>
          <p:grpSpPr>
            <a:xfrm>
              <a:off x="4121" y="2182"/>
              <a:ext cx="1837" cy="539"/>
              <a:chOff x="4882" y="2182"/>
              <a:chExt cx="1837" cy="539"/>
            </a:xfrm>
          </p:grpSpPr>
          <p:sp>
            <p:nvSpPr>
              <p:cNvPr id="1048895" name="VISION"/>
              <p:cNvSpPr/>
              <p:nvPr/>
            </p:nvSpPr>
            <p:spPr>
              <a:xfrm>
                <a:off x="4931" y="2182"/>
                <a:ext cx="1788" cy="539"/>
              </a:xfrm>
              <a:prstGeom prst="roundRect">
                <a:avLst>
                  <a:gd name="adj" fmla="val 25046"/>
                </a:avLst>
              </a:prstGeom>
              <a:solidFill>
                <a:srgbClr val="F28E01"/>
              </a:solidFill>
              <a:ln w="25400">
                <a:noFill/>
              </a:ln>
            </p:spPr>
            <p:txBody>
              <a:bodyPr lIns="50800" tIns="50800" rIns="0" bIns="50800" anchor="ctr"/>
              <a:lstStyle/>
              <a:p>
                <a:pPr lvl="2" algn="ctr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048896" name="Content Placeholder 2"/>
              <p:cNvSpPr txBox="1"/>
              <p:nvPr/>
            </p:nvSpPr>
            <p:spPr>
              <a:xfrm>
                <a:off x="4882" y="2182"/>
                <a:ext cx="1790" cy="5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latin typeface="Futura-Bold" charset="0"/>
                    <a:cs typeface="Futura-Bold" charset="0"/>
                  </a:rPr>
                  <a:t>Overveiw</a:t>
                </a:r>
              </a:p>
            </p:txBody>
          </p:sp>
        </p:grpSp>
        <p:grpSp>
          <p:nvGrpSpPr>
            <p:cNvPr id="186" name="Group 15"/>
            <p:cNvGrpSpPr/>
            <p:nvPr/>
          </p:nvGrpSpPr>
          <p:grpSpPr>
            <a:xfrm>
              <a:off x="4170" y="2420"/>
              <a:ext cx="9510" cy="2550"/>
              <a:chOff x="4170" y="2420"/>
              <a:chExt cx="9510" cy="2550"/>
            </a:xfrm>
          </p:grpSpPr>
          <p:sp>
            <p:nvSpPr>
              <p:cNvPr id="1048897" name="VISION"/>
              <p:cNvSpPr/>
              <p:nvPr/>
            </p:nvSpPr>
            <p:spPr>
              <a:xfrm>
                <a:off x="4170" y="2420"/>
                <a:ext cx="9511" cy="2551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048898" name="TextBox 14"/>
              <p:cNvSpPr txBox="1"/>
              <p:nvPr/>
            </p:nvSpPr>
            <p:spPr>
              <a:xfrm>
                <a:off x="4653" y="2901"/>
                <a:ext cx="8546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</a:rPr>
                  <a:t>Acharya stands as a beacon of excellence in higher education, boasting a legacy of academic distinction since its establishment in 1990. We offer a transformative educational experience, fostering holistic development, nurturing innovation and providing world-class facilities to ensure an enriching journey for our students.</a:t>
                </a:r>
              </a:p>
            </p:txBody>
          </p:sp>
        </p:grpSp>
      </p:grpSp>
      <p:pic>
        <p:nvPicPr>
          <p:cNvPr id="2097225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410" y="3069000"/>
            <a:ext cx="3188043" cy="1239884"/>
          </a:xfrm>
          <a:prstGeom prst="rect">
            <a:avLst/>
          </a:prstGeom>
        </p:spPr>
      </p:pic>
      <p:grpSp>
        <p:nvGrpSpPr>
          <p:cNvPr id="187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99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900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2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901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27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8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4432" y="2386185"/>
            <a:ext cx="9081568" cy="4493761"/>
          </a:xfrm>
          <a:prstGeom prst="rect">
            <a:avLst/>
          </a:prstGeom>
        </p:spPr>
      </p:pic>
      <p:sp>
        <p:nvSpPr>
          <p:cNvPr id="104890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906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91" name="Group 39"/>
          <p:cNvGrpSpPr/>
          <p:nvPr/>
        </p:nvGrpSpPr>
        <p:grpSpPr>
          <a:xfrm>
            <a:off x="4296410" y="1269366"/>
            <a:ext cx="4349750" cy="897255"/>
            <a:chOff x="4260" y="1285"/>
            <a:chExt cx="6850" cy="1413"/>
          </a:xfrm>
        </p:grpSpPr>
        <p:sp>
          <p:nvSpPr>
            <p:cNvPr id="1048907" name="Content Placeholder 2"/>
            <p:cNvSpPr txBox="1"/>
            <p:nvPr/>
          </p:nvSpPr>
          <p:spPr>
            <a:xfrm>
              <a:off x="4261" y="1285"/>
              <a:ext cx="5705" cy="5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Futura-Bold" charset="0"/>
                  <a:cs typeface="Futura-Bold" charset="0"/>
                </a:rPr>
                <a:t>11 Institutions, Infinite Possibilities</a:t>
              </a:r>
            </a:p>
          </p:txBody>
        </p:sp>
        <p:grpSp>
          <p:nvGrpSpPr>
            <p:cNvPr id="192" name="Group 38"/>
            <p:cNvGrpSpPr/>
            <p:nvPr/>
          </p:nvGrpSpPr>
          <p:grpSpPr>
            <a:xfrm>
              <a:off x="4260" y="1823"/>
              <a:ext cx="6850" cy="875"/>
              <a:chOff x="4260" y="1823"/>
              <a:chExt cx="6850" cy="875"/>
            </a:xfrm>
          </p:grpSpPr>
          <p:sp>
            <p:nvSpPr>
              <p:cNvPr id="1048908" name="VISION"/>
              <p:cNvSpPr/>
              <p:nvPr/>
            </p:nvSpPr>
            <p:spPr>
              <a:xfrm>
                <a:off x="4261" y="1823"/>
                <a:ext cx="6143" cy="875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048909" name="Text Box 14"/>
              <p:cNvSpPr txBox="1"/>
              <p:nvPr/>
            </p:nvSpPr>
            <p:spPr>
              <a:xfrm>
                <a:off x="4260" y="2031"/>
                <a:ext cx="6850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  <a:sym typeface="+mn-ea"/>
                  </a:rPr>
                  <a:t>We provide 100+ programs across 50 academic streams.</a:t>
                </a:r>
                <a:endParaRPr lang="en-US" sz="1300"/>
              </a:p>
            </p:txBody>
          </p:sp>
        </p:grpSp>
      </p:grpSp>
      <p:grpSp>
        <p:nvGrpSpPr>
          <p:cNvPr id="19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910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911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2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912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30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Definition of Waste Audits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Evaluates waste management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Reduces costs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Ensures compliance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445CE728-1FFF-D6DF-49AA-D866BB7C56E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24508" y="3232873"/>
            <a:ext cx="5229291" cy="3625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E654-ED81-F83B-8329-F03C5633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48A045A0-ABAC-65FE-7BF0-C05A82565EB9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3D0606BA-C20D-4AE2-9D2E-1F68984F8996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7B5EE4E3-2EEC-E9C6-1E20-0AF29FF40A0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A522D0AB-E689-8B82-5A86-C6F4B59BF3A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35FD6CC9-C5A0-ADE0-37F6-C879FA149BF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2E372584-9778-AC01-0C83-2754DB3D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15CAE40C-5490-480B-B1C0-3B657E3E884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BB9C6FB7-6232-922E-FEDB-EE82B2EFE5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C54FEB98-BFC9-D036-DEA2-4A01A24F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Importance of Pollution Prevention</a:t>
            </a:r>
            <a:endParaRPr lang="en-US" sz="19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4BB1889F-1275-E393-B6CE-BF2288FE5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Minimizes environmental harm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Conserves resources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Enhances public image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7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FBB80-A5D9-F8D1-94C9-B835D9629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187559FD-BC7D-D226-DBA3-A92B92FD9AF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03E0A2D1-6113-F893-0501-831D5D4E71C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BA2C3016-58C1-3FDE-842B-F0030560241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B74CD0F8-CD1D-6491-E66C-5EC9C8F0420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73D902F2-B34A-4DEF-8016-2FD803A063DD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DAE5D267-DBED-3581-9F89-8889C7867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40B605BE-7E7B-2132-BFDA-55982751F98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C896F701-206C-453C-6285-0E7C21757B1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58F5A07D-985F-EFCC-E25C-198AD97F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Industries Covered</a:t>
            </a:r>
            <a:endParaRPr lang="en-US" sz="3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9D58294C-15A3-ED8B-1000-F67FA87A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Textile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Sugar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Pulp and Paper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Electroplating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Tanning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Dairy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Cement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5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26434-C132-8D71-D7D6-B616D84F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F17CE122-A355-3107-4A76-02CAD158E21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48180B23-0C55-77B7-0A3B-B37B899724EA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B24F229F-3135-0551-0193-4EB79DBD6AD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CBCFEF01-D87D-3CD4-BFCA-A6FF70D80AC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186EF9B2-8529-35BB-1471-18D1C6A87E0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8AB16C88-AFEC-1257-5DA6-0FCCE751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4DB18FE3-608B-54F7-E46A-9DD475AFE6F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2446FA56-B41F-7270-E1E9-4AAA1A09BEF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BD2DA38C-E0F6-A787-1DD0-721127EC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Textile Industry </a:t>
            </a:r>
            <a:endParaRPr lang="en-US" sz="19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02BFC602-CAF2-623F-82E7-BDB45137A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Textile Waste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Types: Water discharge, chemical runoff, energy waste.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Impact: Pollutes water bodies, depletes oxygen, harms soil productivity.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Data: Gather waste data from processes like dyeing, sizing, and bleaching.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Analysis: Evaluate waste composition and identify inefficiencies.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50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C2EFB-97AB-AF3A-9958-45F605191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722752D5-420E-64DC-C5E1-0965FC2F022F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0FD71777-2D20-E09B-1064-E164D05F18B5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52C4814D-BC35-255A-618C-7163A628ED9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66648793-83DD-30DC-924D-64D164073DC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BC0F72A0-B157-CD8A-FADC-8F0966B80CE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A16B8BB1-C1D1-C639-CF3B-048D1AC0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D9EBC249-ADCE-AE39-121E-2E22275F4C7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54625912-AB15-4378-DF38-DDEC8082CEF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E0048E87-3DC9-6885-B798-DAE7CEA4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Textile Industry </a:t>
            </a:r>
            <a:endParaRPr lang="en-US" sz="19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68437299-6FF3-2CDB-92A7-7A82EAFC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Water: Reduce and recycle water in processes like dyeing and washing.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Chemicals: Replace toxic substances with eco-friendly alternatives.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Practices: Implement air dyeing, reuse treated effluents, and adopt best practices.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1.png">
            <a:extLst>
              <a:ext uri="{FF2B5EF4-FFF2-40B4-BE49-F238E27FC236}">
                <a16:creationId xmlns:a16="http://schemas.microsoft.com/office/drawing/2014/main" id="{94B7FB66-6A99-30E3-EE8A-994A7F68556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125227" y="3789000"/>
            <a:ext cx="3225437" cy="306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302241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2115</Words>
  <Application>Microsoft Office PowerPoint</Application>
  <PresentationFormat>Widescreen</PresentationFormat>
  <Paragraphs>337</Paragraphs>
  <Slides>45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Calibri Light</vt:lpstr>
      <vt:lpstr>Futura Cyrillic Book</vt:lpstr>
      <vt:lpstr>Futura-Bold</vt:lpstr>
      <vt:lpstr>Symbol</vt:lpstr>
      <vt:lpstr>Times New Roman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PowerPoint Presentation</vt:lpstr>
      <vt:lpstr>Srushti Slides</vt:lpstr>
      <vt:lpstr>Definition of Waste Audits</vt:lpstr>
      <vt:lpstr>Importance of Pollution Prevention</vt:lpstr>
      <vt:lpstr>Overview of Industries Covered</vt:lpstr>
      <vt:lpstr>Waste Audits in the Textile Industry </vt:lpstr>
      <vt:lpstr>Waste Audits in the Textile Industry </vt:lpstr>
      <vt:lpstr>Waste Audits in the Sugar Industry </vt:lpstr>
      <vt:lpstr>Waste Audits in the Sugar Industry </vt:lpstr>
      <vt:lpstr>Rahul Slides</vt:lpstr>
      <vt:lpstr>Overview of Pulp &amp; Paper Industry Waste</vt:lpstr>
      <vt:lpstr>Waste Audit Procedures</vt:lpstr>
      <vt:lpstr>Pollution Prevention Opportunities</vt:lpstr>
      <vt:lpstr>Pollution Prevention Opportunities</vt:lpstr>
      <vt:lpstr>Waste Audits in the Electroplating Industry </vt:lpstr>
      <vt:lpstr>Rakshita Slides</vt:lpstr>
      <vt:lpstr>Overview of Tanning Industry Waste</vt:lpstr>
      <vt:lpstr>Waste Audit Procedures</vt:lpstr>
      <vt:lpstr>Pollution Prevention Opportunities</vt:lpstr>
      <vt:lpstr>Pollution Prevention Opportunities</vt:lpstr>
      <vt:lpstr>Overview of Dairy Industry Waste</vt:lpstr>
      <vt:lpstr>Waste Audit Procedures</vt:lpstr>
      <vt:lpstr>Pollution Prevention Opportunities</vt:lpstr>
      <vt:lpstr>Pollution Prevention Opportunities</vt:lpstr>
      <vt:lpstr>Kavya Slides</vt:lpstr>
      <vt:lpstr>Overview of cement industry</vt:lpstr>
      <vt:lpstr>Waste audit procedures</vt:lpstr>
      <vt:lpstr>Pollution prevention opportunities: </vt:lpstr>
      <vt:lpstr>Overview of Chemical Industry Waste: </vt:lpstr>
      <vt:lpstr>Waste audit procedures: </vt:lpstr>
      <vt:lpstr>Pollution prevention opportunities: </vt:lpstr>
      <vt:lpstr>Anish Slides</vt:lpstr>
      <vt:lpstr>Definition and Importance of Transboundary Movement of Hazardous Wastes</vt:lpstr>
      <vt:lpstr>Regulations Governing Transboundary Movement</vt:lpstr>
      <vt:lpstr>Procedures for Compliance</vt:lpstr>
      <vt:lpstr>Case Studies and Examples</vt:lpstr>
      <vt:lpstr>Overview of Disposal Methods</vt:lpstr>
      <vt:lpstr>Best Practices for Hazardous Waste Disposal</vt:lpstr>
      <vt:lpstr>Regulatory Compliance and Standards</vt:lpstr>
      <vt:lpstr>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ANISH KUMAR</cp:lastModifiedBy>
  <cp:revision>5</cp:revision>
  <dcterms:created xsi:type="dcterms:W3CDTF">2021-09-06T17:22:00Z</dcterms:created>
  <dcterms:modified xsi:type="dcterms:W3CDTF">2024-12-09T23:34:50Z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